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57" r:id="rId2"/>
  </p:sldMasterIdLst>
  <p:notesMasterIdLst>
    <p:notesMasterId r:id="rId13"/>
  </p:notesMasterIdLst>
  <p:handoutMasterIdLst>
    <p:handoutMasterId r:id="rId14"/>
  </p:handoutMasterIdLst>
  <p:sldIdLst>
    <p:sldId id="328" r:id="rId3"/>
    <p:sldId id="405" r:id="rId4"/>
    <p:sldId id="406" r:id="rId5"/>
    <p:sldId id="395" r:id="rId6"/>
    <p:sldId id="353" r:id="rId7"/>
    <p:sldId id="409" r:id="rId8"/>
    <p:sldId id="351" r:id="rId9"/>
    <p:sldId id="256" r:id="rId10"/>
    <p:sldId id="266" r:id="rId11"/>
    <p:sldId id="354" r:id="rId12"/>
  </p:sldIdLst>
  <p:sldSz cx="6858000" cy="5143500"/>
  <p:notesSz cx="6858000" cy="9144000"/>
  <p:embeddedFontLst>
    <p:embeddedFont>
      <p:font typeface="Adlery Pro" panose="020B0604020202020204" charset="0"/>
      <p:regular r:id="rId15"/>
    </p:embeddedFont>
    <p:embeddedFont>
      <p:font typeface="Anton" pitchFamily="2" charset="0"/>
      <p:regular r:id="rId16"/>
    </p:embeddedFont>
    <p:embeddedFont>
      <p:font typeface="Archivo Black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tudent Font" panose="020B0604020202020204" charset="0"/>
      <p:regular r:id="rId19"/>
    </p:embeddedFont>
    <p:embeddedFont>
      <p:font typeface="Fredoka" panose="020B0604020202020204" charset="0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B0604020202020204" charset="0"/>
      <p:regular r:id="rId29"/>
      <p:bold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14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1514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4106" userDrawn="1">
          <p15:clr>
            <a:srgbClr val="A4A3A4"/>
          </p15:clr>
        </p15:guide>
        <p15:guide id="12" pos="221" userDrawn="1">
          <p15:clr>
            <a:srgbClr val="A4A3A4"/>
          </p15:clr>
        </p15:guide>
        <p15:guide id="13" pos="3025" userDrawn="1">
          <p15:clr>
            <a:srgbClr val="A4A3A4"/>
          </p15:clr>
        </p15:guide>
        <p15:guide id="14" pos="2809" userDrawn="1">
          <p15:clr>
            <a:srgbClr val="A4A3A4"/>
          </p15:clr>
        </p15:guide>
        <p15:guide id="15" pos="2378" userDrawn="1">
          <p15:clr>
            <a:srgbClr val="A4A3A4"/>
          </p15:clr>
        </p15:guide>
        <p15:guide id="16" pos="433" userDrawn="1">
          <p15:clr>
            <a:srgbClr val="A4A3A4"/>
          </p15:clr>
        </p15:guide>
        <p15:guide id="17" pos="648" userDrawn="1">
          <p15:clr>
            <a:srgbClr val="A4A3A4"/>
          </p15:clr>
        </p15:guide>
        <p15:guide id="18" pos="867" userDrawn="1">
          <p15:clr>
            <a:srgbClr val="A4A3A4"/>
          </p15:clr>
        </p15:guide>
        <p15:guide id="19" pos="1082" userDrawn="1">
          <p15:clr>
            <a:srgbClr val="A4A3A4"/>
          </p15:clr>
        </p15:guide>
        <p15:guide id="20" pos="1734" userDrawn="1">
          <p15:clr>
            <a:srgbClr val="A4A3A4"/>
          </p15:clr>
        </p15:guide>
        <p15:guide id="21" pos="1946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594" userDrawn="1">
          <p15:clr>
            <a:srgbClr val="A4A3A4"/>
          </p15:clr>
        </p15:guide>
        <p15:guide id="25" pos="3453" userDrawn="1">
          <p15:clr>
            <a:srgbClr val="A4A3A4"/>
          </p15:clr>
        </p15:guide>
        <p15:guide id="26" pos="3674" userDrawn="1">
          <p15:clr>
            <a:srgbClr val="A4A3A4"/>
          </p15:clr>
        </p15:guide>
        <p15:guide id="27" pos="3890" userDrawn="1">
          <p15:clr>
            <a:srgbClr val="A4A3A4"/>
          </p15:clr>
        </p15:guide>
        <p15:guide id="28" orient="horz" pos="3153" userDrawn="1">
          <p15:clr>
            <a:srgbClr val="A4A3A4"/>
          </p15:clr>
        </p15:guide>
        <p15:guide id="29" orient="horz" pos="2836" userDrawn="1">
          <p15:clr>
            <a:srgbClr val="A4A3A4"/>
          </p15:clr>
        </p15:guide>
        <p15:guide id="30" pos="3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0503"/>
    <a:srgbClr val="002F5D"/>
    <a:srgbClr val="6C7921"/>
    <a:srgbClr val="384519"/>
    <a:srgbClr val="104E28"/>
    <a:srgbClr val="FFFFFF"/>
    <a:srgbClr val="BD9F21"/>
    <a:srgbClr val="FFC864"/>
    <a:srgbClr val="FFBE64"/>
    <a:srgbClr val="F0A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2" autoAdjust="0"/>
    <p:restoredTop sz="88055" autoAdjust="0"/>
  </p:normalViewPr>
  <p:slideViewPr>
    <p:cSldViewPr snapToGrid="0" snapToObjects="1">
      <p:cViewPr varScale="1">
        <p:scale>
          <a:sx n="147" d="100"/>
          <a:sy n="147" d="100"/>
        </p:scale>
        <p:origin x="1488" y="120"/>
      </p:cViewPr>
      <p:guideLst>
        <p:guide orient="horz" pos="1620"/>
        <p:guide orient="horz" pos="3162"/>
        <p:guide orient="horz" pos="2414"/>
        <p:guide orient="horz" pos="2867"/>
        <p:guide orient="horz" pos="214"/>
        <p:guide orient="horz" pos="696"/>
        <p:guide orient="horz" pos="2709"/>
        <p:guide pos="1514"/>
        <p:guide pos="1292"/>
        <p:guide pos="4106"/>
        <p:guide pos="221"/>
        <p:guide pos="3025"/>
        <p:guide pos="2809"/>
        <p:guide pos="2378"/>
        <p:guide pos="433"/>
        <p:guide pos="648"/>
        <p:guide pos="867"/>
        <p:guide pos="1082"/>
        <p:guide pos="1734"/>
        <p:guide pos="1946"/>
        <p:guide pos="2160"/>
        <p:guide pos="2594"/>
        <p:guide pos="3453"/>
        <p:guide pos="3674"/>
        <p:guide pos="3890"/>
        <p:guide orient="horz" pos="3153"/>
        <p:guide orient="horz" pos="2836"/>
        <p:guide pos="3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72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Next 7 minutes is an advertisement talk, why I think we should study naturalness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DADD7A-5464-40FD-B5CC-4CA36D7CC1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69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</a:t>
            </a:r>
            <a:r>
              <a:rPr lang="de-DE" dirty="0" err="1"/>
              <a:t>tremendous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communicative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BEA0-619F-1C01-462E-0BCCE372F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A8480D-B5E9-2FD7-6433-ECED7DD9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CDBDB2-DC43-07D7-1500-FABEACDD1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D59498-C50C-FAC8-F3E4-AA34B4FA5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3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0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3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22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08488-04AE-4A69-99CA-8493FF74AA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Voice Naturalness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z="75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sz="75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08" y="2400300"/>
            <a:ext cx="2057400" cy="283369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108" y="306388"/>
            <a:ext cx="2057400" cy="20574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108" y="2683669"/>
            <a:ext cx="2057400" cy="402431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2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6025" y="137319"/>
            <a:ext cx="771525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137319"/>
            <a:ext cx="2257425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065212"/>
            <a:ext cx="291465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1943100"/>
            <a:ext cx="24003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1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67" y="2203450"/>
            <a:ext cx="2914650" cy="681038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67" y="1453357"/>
            <a:ext cx="2914650" cy="750094"/>
          </a:xfrm>
        </p:spPr>
        <p:txBody>
          <a:bodyPr anchor="b"/>
          <a:lstStyle>
            <a:lvl1pPr marL="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1pPr>
            <a:lvl2pPr marL="1714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143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4pPr>
            <a:lvl5pPr marL="6858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5pPr>
            <a:lvl6pPr marL="8572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6pPr>
            <a:lvl7pPr marL="10287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7pPr>
            <a:lvl8pPr marL="12001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8pPr>
            <a:lvl9pPr marL="13716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3075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767556"/>
            <a:ext cx="1515071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" y="1087438"/>
            <a:ext cx="1515071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884" y="767556"/>
            <a:ext cx="1515666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884" y="1087438"/>
            <a:ext cx="1515666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36525"/>
            <a:ext cx="1128117" cy="581025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644" y="136525"/>
            <a:ext cx="1916906" cy="2926557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717550"/>
            <a:ext cx="1128117" cy="2345532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3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19" y="4607704"/>
            <a:ext cx="7857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137319"/>
            <a:ext cx="30861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800100"/>
            <a:ext cx="30861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1575" y="3178175"/>
            <a:ext cx="108585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7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3429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8606" indent="-107156" algn="l" defTabSz="3429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spcBef>
          <a:spcPct val="20000"/>
        </a:spcBef>
        <a:buFont typeface="Arial" pitchFamily="34" charset="0"/>
        <a:buChar char="–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spcBef>
          <a:spcPct val="20000"/>
        </a:spcBef>
        <a:buFont typeface="Arial" pitchFamily="34" charset="0"/>
        <a:buChar char="»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DE4380E1-BC20-451A-842E-D84229848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51235" y="2767739"/>
            <a:ext cx="6178774" cy="11105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08825" y="2998577"/>
            <a:ext cx="5860444" cy="8009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Do I sound odd to you? – Perceived naturalness in voices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Christine Nussbaum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General Psychology and Cognitive Neuroscience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PSY-UP 2025, Jena 14.01.2024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F5D"/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08825" y="2913969"/>
            <a:ext cx="341709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Naturalness of voices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06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B9EFDE1-D0FB-B407-A424-28A8135DF0C1}"/>
              </a:ext>
            </a:extLst>
          </p:cNvPr>
          <p:cNvGrpSpPr/>
          <p:nvPr/>
        </p:nvGrpSpPr>
        <p:grpSpPr>
          <a:xfrm>
            <a:off x="359622" y="3033280"/>
            <a:ext cx="3069378" cy="804503"/>
            <a:chOff x="-549698" y="3033280"/>
            <a:chExt cx="3069378" cy="804503"/>
          </a:xfrm>
        </p:grpSpPr>
        <p:sp>
          <p:nvSpPr>
            <p:cNvPr id="5" name="Rechteck 4"/>
            <p:cNvSpPr/>
            <p:nvPr/>
          </p:nvSpPr>
          <p:spPr>
            <a:xfrm>
              <a:off x="-549698" y="3033280"/>
              <a:ext cx="3069378" cy="8045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-409849" y="3279025"/>
              <a:ext cx="2689499" cy="530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500" dirty="0">
                  <a:latin typeface="Palatino Linotype" panose="02040502050505030304" pitchFamily="18" charset="0"/>
                </a:rPr>
                <a:t>Thank you for your attention </a:t>
              </a:r>
              <a:r>
                <a:rPr lang="en-US" sz="1500" dirty="0">
                  <a:latin typeface="Palatino Linotype" panose="02040502050505030304" pitchFamily="18" charset="0"/>
                  <a:sym typeface="Wingdings" panose="05000000000000000000" pitchFamily="2" charset="2"/>
                </a:rPr>
                <a:t></a:t>
              </a:r>
              <a:endParaRPr lang="en-US" sz="15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4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498E12-506F-466B-111A-9D919507D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F8B87183-45DE-1556-5E42-7AC8FD85D11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F30C240-2BFB-17AD-E8A6-1A42218FF330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of you…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016DDB-3A5C-9FD4-D109-DDCBDB0EF8C4}"/>
              </a:ext>
            </a:extLst>
          </p:cNvPr>
          <p:cNvSpPr txBox="1"/>
          <p:nvPr/>
        </p:nvSpPr>
        <p:spPr>
          <a:xfrm>
            <a:off x="340096" y="961697"/>
            <a:ext cx="6305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r>
              <a:rPr lang="de-DE" sz="1400" dirty="0"/>
              <a:t>…</a:t>
            </a:r>
            <a:r>
              <a:rPr lang="de-DE" sz="1400" dirty="0" err="1"/>
              <a:t>owns</a:t>
            </a:r>
            <a:r>
              <a:rPr lang="de-DE" sz="1400" dirty="0"/>
              <a:t> a smart </a:t>
            </a:r>
            <a:r>
              <a:rPr lang="de-DE" sz="1400" dirty="0" err="1"/>
              <a:t>home</a:t>
            </a:r>
            <a:r>
              <a:rPr lang="de-DE" sz="1400" dirty="0"/>
              <a:t> </a:t>
            </a:r>
            <a:r>
              <a:rPr lang="de-DE" sz="1400" dirty="0" err="1"/>
              <a:t>device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assistant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almost</a:t>
            </a:r>
            <a:r>
              <a:rPr lang="de-DE" sz="1400" dirty="0"/>
              <a:t> lost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temper</a:t>
            </a:r>
            <a:r>
              <a:rPr lang="de-DE" sz="1400" dirty="0"/>
              <a:t>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trying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communicate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synthetic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assistent</a:t>
            </a:r>
            <a:r>
              <a:rPr lang="de-DE" sz="1400" dirty="0"/>
              <a:t> in a </a:t>
            </a:r>
            <a:r>
              <a:rPr lang="de-DE" sz="1400" dirty="0" err="1"/>
              <a:t>service</a:t>
            </a:r>
            <a:r>
              <a:rPr lang="de-DE" sz="1400" dirty="0"/>
              <a:t> </a:t>
            </a:r>
            <a:r>
              <a:rPr lang="de-DE" sz="1400" dirty="0" err="1"/>
              <a:t>hotline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suffered</a:t>
            </a:r>
            <a:r>
              <a:rPr lang="de-DE" sz="1400" dirty="0"/>
              <a:t> </a:t>
            </a:r>
            <a:r>
              <a:rPr lang="de-DE" sz="1400" dirty="0" err="1"/>
              <a:t>through</a:t>
            </a:r>
            <a:r>
              <a:rPr lang="de-DE" sz="1400" dirty="0"/>
              <a:t> a </a:t>
            </a:r>
            <a:r>
              <a:rPr lang="de-DE" sz="1400" dirty="0" err="1"/>
              <a:t>meeting</a:t>
            </a:r>
            <a:r>
              <a:rPr lang="de-DE" sz="1400" dirty="0"/>
              <a:t>/</a:t>
            </a:r>
            <a:r>
              <a:rPr lang="de-DE" sz="1400" dirty="0" err="1"/>
              <a:t>talk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speaker</a:t>
            </a:r>
            <a:r>
              <a:rPr lang="de-DE" sz="1400" dirty="0"/>
              <a:t> </a:t>
            </a:r>
            <a:r>
              <a:rPr lang="de-DE" sz="1400" dirty="0" err="1"/>
              <a:t>had</a:t>
            </a:r>
            <a:r>
              <a:rPr lang="de-DE" sz="1400" dirty="0"/>
              <a:t> such a </a:t>
            </a:r>
            <a:r>
              <a:rPr lang="de-DE" sz="1400" dirty="0" err="1"/>
              <a:t>bad</a:t>
            </a:r>
            <a:r>
              <a:rPr lang="de-DE" sz="1400" dirty="0"/>
              <a:t> </a:t>
            </a:r>
            <a:r>
              <a:rPr lang="de-DE" sz="1400" dirty="0" err="1"/>
              <a:t>cold</a:t>
            </a:r>
            <a:r>
              <a:rPr lang="de-DE" sz="1400" dirty="0"/>
              <a:t> (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another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condition</a:t>
            </a:r>
            <a:r>
              <a:rPr lang="de-DE" sz="1400" dirty="0"/>
              <a:t>)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was </a:t>
            </a:r>
            <a:r>
              <a:rPr lang="de-DE" sz="1400" dirty="0" err="1"/>
              <a:t>almost</a:t>
            </a:r>
            <a:r>
              <a:rPr lang="de-DE" sz="1400" dirty="0"/>
              <a:t> </a:t>
            </a:r>
            <a:r>
              <a:rPr lang="de-DE" sz="1400" dirty="0" err="1"/>
              <a:t>painful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listen?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played</a:t>
            </a:r>
            <a:r>
              <a:rPr lang="de-DE" sz="1400" dirty="0"/>
              <a:t> </a:t>
            </a:r>
            <a:r>
              <a:rPr lang="de-DE" sz="1400" dirty="0" err="1"/>
              <a:t>around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manipulation</a:t>
            </a:r>
            <a:r>
              <a:rPr lang="de-DE" sz="1400" dirty="0"/>
              <a:t> </a:t>
            </a:r>
            <a:r>
              <a:rPr lang="de-DE" sz="1400" dirty="0" err="1"/>
              <a:t>tools</a:t>
            </a:r>
            <a:r>
              <a:rPr lang="de-DE" sz="1400" dirty="0"/>
              <a:t> (like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morphing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pitch </a:t>
            </a:r>
            <a:r>
              <a:rPr lang="de-DE" sz="1400" dirty="0" err="1"/>
              <a:t>transformation</a:t>
            </a:r>
            <a:r>
              <a:rPr lang="de-DE" sz="1400" dirty="0"/>
              <a:t>) and </a:t>
            </a:r>
            <a:r>
              <a:rPr lang="de-DE" sz="1400" dirty="0" err="1"/>
              <a:t>accidently</a:t>
            </a:r>
            <a:r>
              <a:rPr lang="de-DE" sz="1400" dirty="0"/>
              <a:t> </a:t>
            </a:r>
            <a:r>
              <a:rPr lang="de-DE" sz="1400" dirty="0" err="1"/>
              <a:t>ended</a:t>
            </a:r>
            <a:r>
              <a:rPr lang="de-DE" sz="1400" dirty="0"/>
              <a:t> </a:t>
            </a:r>
            <a:r>
              <a:rPr lang="de-DE" sz="1400" dirty="0" err="1"/>
              <a:t>up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undesired</a:t>
            </a:r>
            <a:r>
              <a:rPr lang="de-DE" sz="1400" dirty="0"/>
              <a:t> </a:t>
            </a:r>
            <a:r>
              <a:rPr lang="de-DE" sz="1400" dirty="0" err="1"/>
              <a:t>artefacts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vocal</a:t>
            </a:r>
            <a:r>
              <a:rPr lang="de-DE" sz="1400" dirty="0"/>
              <a:t> material?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Naturalness in </a:t>
            </a:r>
            <a:r>
              <a:rPr lang="de-DE" dirty="0" err="1"/>
              <a:t>voices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Person Perception from Voices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E1572-3B09-351C-8152-DD5759A6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4" y="1283561"/>
            <a:ext cx="5668631" cy="30123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EE22AF8-B507-99EF-21CA-4785ED9D7879}"/>
              </a:ext>
            </a:extLst>
          </p:cNvPr>
          <p:cNvSpPr txBox="1"/>
          <p:nvPr/>
        </p:nvSpPr>
        <p:spPr>
          <a:xfrm>
            <a:off x="3275088" y="4077795"/>
            <a:ext cx="1917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[</a:t>
            </a:r>
            <a:r>
              <a:rPr lang="de-DE" sz="900" dirty="0" err="1"/>
              <a:t>Lavan</a:t>
            </a:r>
            <a:r>
              <a:rPr lang="de-DE" sz="900" dirty="0"/>
              <a:t> &amp; </a:t>
            </a:r>
            <a:r>
              <a:rPr lang="de-DE" sz="900" dirty="0" err="1"/>
              <a:t>McGettigan</a:t>
            </a:r>
            <a:r>
              <a:rPr lang="de-DE" sz="900" dirty="0"/>
              <a:t>, 2023; </a:t>
            </a:r>
            <a:r>
              <a:rPr lang="de-DE" sz="900" dirty="0" err="1"/>
              <a:t>Lavan</a:t>
            </a:r>
            <a:r>
              <a:rPr lang="de-DE" sz="900" dirty="0"/>
              <a:t> 2023]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57DF323-4FB4-FD7D-14FF-654A5B328BF8}"/>
              </a:ext>
            </a:extLst>
          </p:cNvPr>
          <p:cNvSpPr txBox="1"/>
          <p:nvPr/>
        </p:nvSpPr>
        <p:spPr>
          <a:xfrm>
            <a:off x="330829" y="171146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odd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4DB1FE-55CB-E9C7-14FB-F823AD2B9F92}"/>
              </a:ext>
            </a:extLst>
          </p:cNvPr>
          <p:cNvSpPr txBox="1"/>
          <p:nvPr/>
        </p:nvSpPr>
        <p:spPr>
          <a:xfrm>
            <a:off x="5581718" y="794879"/>
            <a:ext cx="599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weird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86EFA2-E70A-4CA2-A036-9CF04C1CA268}"/>
              </a:ext>
            </a:extLst>
          </p:cNvPr>
          <p:cNvSpPr txBox="1"/>
          <p:nvPr/>
        </p:nvSpPr>
        <p:spPr>
          <a:xfrm>
            <a:off x="5515994" y="326213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>
                <a:solidFill>
                  <a:srgbClr val="5B0503"/>
                </a:solidFill>
              </a:rPr>
              <a:t>bizarre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CAF97A-72A2-54BF-2312-CA7717509603}"/>
              </a:ext>
            </a:extLst>
          </p:cNvPr>
          <p:cNvSpPr txBox="1"/>
          <p:nvPr/>
        </p:nvSpPr>
        <p:spPr>
          <a:xfrm>
            <a:off x="272454" y="2582308"/>
            <a:ext cx="721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robotic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2C4A03-034C-108D-6BFF-DEACECC98962}"/>
              </a:ext>
            </a:extLst>
          </p:cNvPr>
          <p:cNvSpPr txBox="1"/>
          <p:nvPr/>
        </p:nvSpPr>
        <p:spPr>
          <a:xfrm>
            <a:off x="4115044" y="359248"/>
            <a:ext cx="920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unhealthy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CDFDEAA-EA1B-1D2E-B3DF-1E75D0932C77}"/>
              </a:ext>
            </a:extLst>
          </p:cNvPr>
          <p:cNvSpPr txBox="1"/>
          <p:nvPr/>
        </p:nvSpPr>
        <p:spPr>
          <a:xfrm>
            <a:off x="5858396" y="2451934"/>
            <a:ext cx="758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strange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9823116-294C-4D58-76FE-DF986AE07885}"/>
              </a:ext>
            </a:extLst>
          </p:cNvPr>
          <p:cNvSpPr txBox="1"/>
          <p:nvPr/>
        </p:nvSpPr>
        <p:spPr>
          <a:xfrm>
            <a:off x="638858" y="919320"/>
            <a:ext cx="10951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machinelike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96D8B6-08B1-6228-E7A2-B5A904DE8244}"/>
              </a:ext>
            </a:extLst>
          </p:cNvPr>
          <p:cNvSpPr txBox="1"/>
          <p:nvPr/>
        </p:nvSpPr>
        <p:spPr>
          <a:xfrm>
            <a:off x="901750" y="3289440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distorted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5D29EA3-C739-9BE4-802E-AE24CAE0DF8E}"/>
              </a:ext>
            </a:extLst>
          </p:cNvPr>
          <p:cNvSpPr txBox="1"/>
          <p:nvPr/>
        </p:nvSpPr>
        <p:spPr>
          <a:xfrm>
            <a:off x="5859044" y="1528452"/>
            <a:ext cx="8130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artificial</a:t>
            </a:r>
            <a:endParaRPr lang="en-US" sz="1500" dirty="0">
              <a:solidFill>
                <a:srgbClr val="5B05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263A-5B8B-9ADC-8C18-1814510F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B765F709-7029-B078-88DF-C268665F39B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759641A-012E-94F6-ED8D-7169E802F00C}"/>
              </a:ext>
            </a:extLst>
          </p:cNvPr>
          <p:cNvSpPr txBox="1"/>
          <p:nvPr/>
        </p:nvSpPr>
        <p:spPr>
          <a:xfrm>
            <a:off x="340096" y="440204"/>
            <a:ext cx="1763024" cy="10095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is talking?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B510C7-9487-0931-2643-72AF0C6BB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AEF46D-FF1E-8683-F671-2023DC4B395F}"/>
              </a:ext>
            </a:extLst>
          </p:cNvPr>
          <p:cNvSpPr txBox="1"/>
          <p:nvPr/>
        </p:nvSpPr>
        <p:spPr>
          <a:xfrm>
            <a:off x="0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5" name="Grafik 4" descr="Ein Bild, das Menschliches Gesicht, Person, Cartoon, Darstellung enthält.&#10;&#10;Automatisch generierte Beschreibung">
            <a:extLst>
              <a:ext uri="{FF2B5EF4-FFF2-40B4-BE49-F238E27FC236}">
                <a16:creationId xmlns:a16="http://schemas.microsoft.com/office/drawing/2014/main" id="{D910A8C2-FC55-D061-5541-5F7E6B44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91" y="279730"/>
            <a:ext cx="3916881" cy="39168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641D77-D689-AB9F-86CC-E02D3950AE74}"/>
              </a:ext>
            </a:extLst>
          </p:cNvPr>
          <p:cNvSpPr txBox="1"/>
          <p:nvPr/>
        </p:nvSpPr>
        <p:spPr>
          <a:xfrm>
            <a:off x="5163562" y="4021627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AI-Image </a:t>
            </a:r>
            <a:r>
              <a:rPr lang="de-DE" sz="1000" dirty="0" err="1"/>
              <a:t>created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Bing</a:t>
            </a:r>
            <a:endParaRPr lang="en-US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4B4535-5E14-DB62-BC67-D7B66D3EA090}"/>
              </a:ext>
            </a:extLst>
          </p:cNvPr>
          <p:cNvSpPr txBox="1"/>
          <p:nvPr/>
        </p:nvSpPr>
        <p:spPr>
          <a:xfrm>
            <a:off x="239516" y="2057769"/>
            <a:ext cx="20101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“It sounds like my toaster is speaking to me.” </a:t>
            </a:r>
          </a:p>
          <a:p>
            <a:pPr algn="ctr"/>
            <a:r>
              <a:rPr lang="en-US" sz="1000" dirty="0"/>
              <a:t>[</a:t>
            </a:r>
            <a:r>
              <a:rPr lang="en-US" sz="1000" dirty="0" err="1"/>
              <a:t>Kühne</a:t>
            </a:r>
            <a:r>
              <a:rPr lang="en-US" sz="1000" dirty="0"/>
              <a:t> et al. 2020]</a:t>
            </a:r>
          </a:p>
        </p:txBody>
      </p:sp>
    </p:spTree>
    <p:extLst>
      <p:ext uri="{BB962C8B-B14F-4D97-AF65-F5344CB8AC3E}">
        <p14:creationId xmlns:p14="http://schemas.microsoft.com/office/powerpoint/2010/main" val="20132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Challenges in voice naturalness research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9EBD50-C8B5-4399-9F0F-7AD1AE88DD47}"/>
              </a:ext>
            </a:extLst>
          </p:cNvPr>
          <p:cNvSpPr txBox="1"/>
          <p:nvPr/>
        </p:nvSpPr>
        <p:spPr>
          <a:xfrm>
            <a:off x="3890752" y="2687670"/>
            <a:ext cx="2650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Conceptual </a:t>
            </a:r>
            <a:r>
              <a:rPr lang="en-US" sz="1200" dirty="0" err="1"/>
              <a:t>underspecification</a:t>
            </a: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Inconsistent operationalization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Lack of exchange between different research domains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Insufficient anchoring in voice perception theory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F116-4F30-716A-240A-B6360A6E86BD}"/>
              </a:ext>
            </a:extLst>
          </p:cNvPr>
          <p:cNvSpPr txBox="1"/>
          <p:nvPr/>
        </p:nvSpPr>
        <p:spPr>
          <a:xfrm>
            <a:off x="3661523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5841147-2288-586A-CAFA-9AA5B6CAA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" y="867114"/>
            <a:ext cx="3409274" cy="3409272"/>
          </a:xfrm>
          <a:prstGeom prst="rect">
            <a:avLst/>
          </a:prstGeom>
        </p:spPr>
      </p:pic>
      <p:pic>
        <p:nvPicPr>
          <p:cNvPr id="11" name="Grafik 10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09FCA583-679B-D817-E6C4-B63473DA7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20" y="712654"/>
            <a:ext cx="2956812" cy="20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3"/>
            <a:ext cx="6074992" cy="5232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Understanding Voice Naturalness (2025)</a:t>
            </a:r>
          </a:p>
          <a:p>
            <a:r>
              <a:rPr lang="en-US" sz="800" dirty="0"/>
              <a:t>Christine Nussbaum, Sascha </a:t>
            </a:r>
            <a:r>
              <a:rPr lang="en-US" sz="800" dirty="0" err="1"/>
              <a:t>Frühholz</a:t>
            </a:r>
            <a:r>
              <a:rPr lang="en-US" sz="800" dirty="0"/>
              <a:t> and Stefan R. </a:t>
            </a:r>
            <a:r>
              <a:rPr lang="en-US" sz="800" dirty="0" err="1"/>
              <a:t>Schweinberger</a:t>
            </a:r>
            <a:endParaRPr lang="en-US" sz="800" dirty="0"/>
          </a:p>
          <a:p>
            <a:r>
              <a:rPr lang="en-US" sz="800" dirty="0"/>
              <a:t>In Revision in </a:t>
            </a:r>
            <a:r>
              <a:rPr lang="de-DE" sz="800" i="1" dirty="0"/>
              <a:t>Trends in </a:t>
            </a:r>
            <a:r>
              <a:rPr lang="de-DE" sz="800" i="1" dirty="0" err="1"/>
              <a:t>Cognitive</a:t>
            </a:r>
            <a:r>
              <a:rPr lang="de-DE" sz="800" i="1" dirty="0"/>
              <a:t>  Sciences</a:t>
            </a:r>
            <a:endParaRPr lang="en-US" sz="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E0356A9-BD7E-F672-EE4B-24C973555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" y="1704309"/>
            <a:ext cx="6205301" cy="17348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BDFD3AA-3A5A-1450-F2E0-A18CA0B13F69}"/>
              </a:ext>
            </a:extLst>
          </p:cNvPr>
          <p:cNvSpPr txBox="1"/>
          <p:nvPr/>
        </p:nvSpPr>
        <p:spPr>
          <a:xfrm>
            <a:off x="340096" y="3417672"/>
            <a:ext cx="409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u="none" strike="noStrike" baseline="0" dirty="0">
                <a:latin typeface="Calibri" panose="020F0502020204030204" pitchFamily="34" charset="0"/>
              </a:rPr>
              <a:t>A conceptual framework for the definition of voice naturalness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26700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9622" y="3033280"/>
            <a:ext cx="5736378" cy="8045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499471" y="3258454"/>
            <a:ext cx="4621169" cy="530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And now a little advertisement block…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0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20173"/>
            <a:ext cx="7223760" cy="502332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26496" t="-25054" b="-25054"/>
            </a:stretch>
          </a:blipFill>
        </p:spPr>
        <p:txBody>
          <a:bodyPr/>
          <a:lstStyle/>
          <a:p>
            <a:pPr defTabSz="342900"/>
            <a:endParaRPr lang="en-US" sz="675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9562" y="-147220"/>
            <a:ext cx="848361" cy="5665762"/>
            <a:chOff x="0" y="0"/>
            <a:chExt cx="595831" cy="3094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831" cy="3094424"/>
            </a:xfrm>
            <a:custGeom>
              <a:avLst/>
              <a:gdLst/>
              <a:ahLst/>
              <a:cxnLst/>
              <a:rect l="l" t="t" r="r" b="b"/>
              <a:pathLst>
                <a:path w="595831" h="3094424">
                  <a:moveTo>
                    <a:pt x="174530" y="0"/>
                  </a:moveTo>
                  <a:lnTo>
                    <a:pt x="421301" y="0"/>
                  </a:lnTo>
                  <a:cubicBezTo>
                    <a:pt x="517691" y="0"/>
                    <a:pt x="595831" y="78140"/>
                    <a:pt x="595831" y="174530"/>
                  </a:cubicBezTo>
                  <a:lnTo>
                    <a:pt x="595831" y="2919894"/>
                  </a:lnTo>
                  <a:cubicBezTo>
                    <a:pt x="595831" y="2966182"/>
                    <a:pt x="577443" y="3010574"/>
                    <a:pt x="544712" y="3043305"/>
                  </a:cubicBezTo>
                  <a:cubicBezTo>
                    <a:pt x="511981" y="3076036"/>
                    <a:pt x="467589" y="3094424"/>
                    <a:pt x="421301" y="3094424"/>
                  </a:cubicBezTo>
                  <a:lnTo>
                    <a:pt x="174530" y="3094424"/>
                  </a:lnTo>
                  <a:cubicBezTo>
                    <a:pt x="78140" y="3094424"/>
                    <a:pt x="0" y="3016284"/>
                    <a:pt x="0" y="2919894"/>
                  </a:cubicBezTo>
                  <a:lnTo>
                    <a:pt x="0" y="174530"/>
                  </a:lnTo>
                  <a:cubicBezTo>
                    <a:pt x="0" y="128242"/>
                    <a:pt x="18388" y="83849"/>
                    <a:pt x="51119" y="51119"/>
                  </a:cubicBezTo>
                  <a:cubicBezTo>
                    <a:pt x="83849" y="18388"/>
                    <a:pt x="128242" y="0"/>
                    <a:pt x="174530" y="0"/>
                  </a:cubicBezTo>
                  <a:close/>
                </a:path>
              </a:pathLst>
            </a:custGeom>
            <a:solidFill>
              <a:srgbClr val="941B81"/>
            </a:solidFill>
          </p:spPr>
          <p:txBody>
            <a:bodyPr/>
            <a:lstStyle/>
            <a:p>
              <a:pPr defTabSz="342900"/>
              <a:endParaRPr lang="en-US" sz="67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95831" cy="3103949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algn="ctr" defTabSz="342900">
                <a:lnSpc>
                  <a:spcPts val="1183"/>
                </a:lnSpc>
              </a:pPr>
              <a:endParaRPr sz="67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729079" y="2404000"/>
            <a:ext cx="2229682" cy="275923"/>
          </a:xfrm>
          <a:custGeom>
            <a:avLst/>
            <a:gdLst/>
            <a:ahLst/>
            <a:cxnLst/>
            <a:rect l="l" t="t" r="r" b="b"/>
            <a:pathLst>
              <a:path w="5945819" h="735795">
                <a:moveTo>
                  <a:pt x="0" y="0"/>
                </a:moveTo>
                <a:lnTo>
                  <a:pt x="5945820" y="0"/>
                </a:lnTo>
                <a:lnTo>
                  <a:pt x="5945820" y="735796"/>
                </a:lnTo>
                <a:lnTo>
                  <a:pt x="0" y="73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4725539" y="1671147"/>
            <a:ext cx="2423859" cy="3847395"/>
          </a:xfrm>
          <a:custGeom>
            <a:avLst/>
            <a:gdLst/>
            <a:ahLst/>
            <a:cxnLst/>
            <a:rect l="l" t="t" r="r" b="b"/>
            <a:pathLst>
              <a:path w="6463623" h="10259720">
                <a:moveTo>
                  <a:pt x="6463623" y="0"/>
                </a:moveTo>
                <a:lnTo>
                  <a:pt x="0" y="0"/>
                </a:lnTo>
                <a:lnTo>
                  <a:pt x="0" y="10259720"/>
                </a:lnTo>
                <a:lnTo>
                  <a:pt x="6463623" y="10259720"/>
                </a:lnTo>
                <a:lnTo>
                  <a:pt x="64636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4882393" y="1808917"/>
            <a:ext cx="2405132" cy="3817669"/>
          </a:xfrm>
          <a:custGeom>
            <a:avLst/>
            <a:gdLst/>
            <a:ahLst/>
            <a:cxnLst/>
            <a:rect l="l" t="t" r="r" b="b"/>
            <a:pathLst>
              <a:path w="6413684" h="10180450">
                <a:moveTo>
                  <a:pt x="6413684" y="0"/>
                </a:moveTo>
                <a:lnTo>
                  <a:pt x="0" y="0"/>
                </a:lnTo>
                <a:lnTo>
                  <a:pt x="0" y="10180451"/>
                </a:lnTo>
                <a:lnTo>
                  <a:pt x="6413684" y="10180451"/>
                </a:lnTo>
                <a:lnTo>
                  <a:pt x="64136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820356" y="2225963"/>
            <a:ext cx="3115028" cy="2238796"/>
          </a:xfrm>
          <a:custGeom>
            <a:avLst/>
            <a:gdLst/>
            <a:ahLst/>
            <a:cxnLst/>
            <a:rect l="l" t="t" r="r" b="b"/>
            <a:pathLst>
              <a:path w="8306742" h="5970123">
                <a:moveTo>
                  <a:pt x="0" y="0"/>
                </a:moveTo>
                <a:lnTo>
                  <a:pt x="8306741" y="0"/>
                </a:lnTo>
                <a:lnTo>
                  <a:pt x="8306741" y="5970122"/>
                </a:lnTo>
                <a:lnTo>
                  <a:pt x="0" y="5970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03" r="-3903"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912941" y="85075"/>
            <a:ext cx="3821854" cy="718045"/>
          </a:xfrm>
          <a:custGeom>
            <a:avLst/>
            <a:gdLst/>
            <a:ahLst/>
            <a:cxnLst/>
            <a:rect l="l" t="t" r="r" b="b"/>
            <a:pathLst>
              <a:path w="8127002" h="1526891">
                <a:moveTo>
                  <a:pt x="0" y="0"/>
                </a:moveTo>
                <a:lnTo>
                  <a:pt x="8127002" y="0"/>
                </a:lnTo>
                <a:lnTo>
                  <a:pt x="8127002" y="1526892"/>
                </a:lnTo>
                <a:lnTo>
                  <a:pt x="0" y="1526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7710" y="1590521"/>
            <a:ext cx="3776668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2887"/>
              </a:lnSpc>
            </a:pPr>
            <a:r>
              <a:rPr lang="en-US" sz="2062" spc="-117" dirty="0">
                <a:solidFill>
                  <a:srgbClr val="05344B"/>
                </a:solidFill>
                <a:latin typeface="Fredoka"/>
                <a:ea typeface="Fredoka"/>
                <a:cs typeface="Fredoka"/>
                <a:sym typeface="Fredoka"/>
              </a:rPr>
              <a:t>19 DOCTORAL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710" y="824049"/>
            <a:ext cx="1811442" cy="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5104"/>
              </a:lnSpc>
            </a:pPr>
            <a:r>
              <a:rPr lang="en-US" sz="3646" dirty="0">
                <a:solidFill>
                  <a:srgbClr val="951B80"/>
                </a:solidFill>
                <a:latin typeface="Adlery Pro"/>
                <a:ea typeface="Adlery Pro"/>
                <a:cs typeface="Adlery Pro"/>
                <a:sym typeface="Adlery Pro"/>
              </a:rPr>
              <a:t>Call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073" y="2750075"/>
            <a:ext cx="1666902" cy="44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1794"/>
              </a:lnSpc>
            </a:pPr>
            <a:r>
              <a:rPr lang="en-US" sz="1282" spc="-73" dirty="0">
                <a:solidFill>
                  <a:srgbClr val="05344B"/>
                </a:solidFill>
                <a:latin typeface="Archivo Black"/>
                <a:ea typeface="Archivo Black"/>
                <a:cs typeface="Archivo Black"/>
                <a:sym typeface="Archivo Black"/>
              </a:rPr>
              <a:t>BECOME A VOICE RESEARCHER IN: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566" y="3989916"/>
            <a:ext cx="2423859" cy="44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More information:</a:t>
            </a:r>
          </a:p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 defTabSz="342900">
              <a:lnSpc>
                <a:spcPts val="1050"/>
              </a:lnSpc>
            </a:pPr>
            <a:r>
              <a:rPr lang="en-US" sz="206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www.vocs.eu.com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615" y="1925913"/>
            <a:ext cx="3174652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Join our research projects and receive </a:t>
            </a:r>
          </a:p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 qualified and experiential training!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3965" y="3184058"/>
            <a:ext cx="1686010" cy="65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Cognitive sciences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Acoustics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Phonetics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Computing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270" y="836818"/>
            <a:ext cx="1500013" cy="12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951B80"/>
                </a:solidFill>
                <a:latin typeface="Canva Sans"/>
                <a:ea typeface="Canva Sans"/>
                <a:cs typeface="Canva Sans"/>
                <a:sym typeface="Canva Sans"/>
              </a:rPr>
              <a:t>A consortium with 22 members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665" y="206398"/>
            <a:ext cx="1536053" cy="2107925"/>
            <a:chOff x="0" y="0"/>
            <a:chExt cx="720976" cy="989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5054597" y="2812030"/>
            <a:ext cx="1536053" cy="2107925"/>
            <a:chOff x="0" y="0"/>
            <a:chExt cx="720976" cy="9893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sp>
        <p:nvSpPr>
          <p:cNvPr id="6" name="Freeform 6"/>
          <p:cNvSpPr/>
          <p:nvPr/>
        </p:nvSpPr>
        <p:spPr>
          <a:xfrm>
            <a:off x="254440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29" y="0"/>
                </a:lnTo>
                <a:lnTo>
                  <a:pt x="847829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7" name="Freeform 7"/>
          <p:cNvSpPr/>
          <p:nvPr/>
        </p:nvSpPr>
        <p:spPr>
          <a:xfrm>
            <a:off x="294935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30" y="0"/>
                </a:lnTo>
                <a:lnTo>
                  <a:pt x="847830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8" name="TextBox 8"/>
          <p:cNvSpPr txBox="1"/>
          <p:nvPr/>
        </p:nvSpPr>
        <p:spPr>
          <a:xfrm>
            <a:off x="549914" y="1068883"/>
            <a:ext cx="5616033" cy="69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7"/>
              </a:lnSpc>
            </a:pPr>
            <a:r>
              <a:rPr lang="en-US" sz="4162" dirty="0" err="1">
                <a:solidFill>
                  <a:srgbClr val="000000"/>
                </a:solidFill>
                <a:latin typeface="Anton"/>
              </a:rPr>
              <a:t>PhDSciCom</a:t>
            </a:r>
            <a:r>
              <a:rPr lang="en-US" sz="4162" dirty="0">
                <a:solidFill>
                  <a:srgbClr val="000000"/>
                </a:solidFill>
                <a:latin typeface="Anton"/>
              </a:rPr>
              <a:t> </a:t>
            </a:r>
            <a:r>
              <a:rPr lang="en-US" sz="4162" dirty="0" err="1">
                <a:solidFill>
                  <a:srgbClr val="000000"/>
                </a:solidFill>
                <a:latin typeface="Anton"/>
              </a:rPr>
              <a:t>e.V.</a:t>
            </a:r>
            <a:endParaRPr lang="en-US" sz="4162" dirty="0">
              <a:solidFill>
                <a:srgbClr val="000000"/>
              </a:solidFill>
              <a:latin typeface="Ant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502" y="1743561"/>
            <a:ext cx="4354995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Die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WissKomm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 Initiative</a:t>
            </a:r>
          </a:p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für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Nachwuchswissenschaftler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innen</a:t>
            </a:r>
            <a:endParaRPr lang="en-US" sz="14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57930" y="2668490"/>
            <a:ext cx="985469" cy="237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421" dirty="0" err="1">
                <a:solidFill>
                  <a:srgbClr val="000000"/>
                </a:solidFill>
                <a:latin typeface="Roboto"/>
              </a:rPr>
              <a:t>PhDSciCom</a:t>
            </a:r>
            <a:endParaRPr lang="en-US" sz="1421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1" name="Grafik 10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1A4B1666-2CEF-57BE-AD46-30B306D51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7" y="3434679"/>
            <a:ext cx="1485278" cy="1485276"/>
          </a:xfrm>
          <a:prstGeom prst="rect">
            <a:avLst/>
          </a:prstGeom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BFDA0F1A-9A54-89B8-869A-CBCA6F5327CE}"/>
              </a:ext>
            </a:extLst>
          </p:cNvPr>
          <p:cNvGrpSpPr>
            <a:grpSpLocks noChangeAspect="1"/>
          </p:cNvGrpSpPr>
          <p:nvPr/>
        </p:nvGrpSpPr>
        <p:grpSpPr>
          <a:xfrm rot="21009132">
            <a:off x="766815" y="2406037"/>
            <a:ext cx="1138072" cy="2251873"/>
            <a:chOff x="0" y="0"/>
            <a:chExt cx="2620010" cy="518414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273C6571-ACCF-A563-D76F-8883BB2D881F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F4204BD-1F1D-64B6-AFBB-D5D7D607E301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571" r="-12156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3834CD-08BA-A5E5-7627-74F98AD571D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16D942-D1F7-3F3A-663E-603F09ACFE71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481DFC3-FAB7-7236-8AA3-43061DF1D51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E7A0D11-F4CA-5127-9BD4-6C75A6D9866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45CDA1E-AF97-4A47-4189-4872B4E44B9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0894A1-C866-4E38-5DEF-598ACCC6566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7F248CB-64AC-6D5F-BA33-46364F845048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3" name="Freeform 5">
            <a:extLst>
              <a:ext uri="{FF2B5EF4-FFF2-40B4-BE49-F238E27FC236}">
                <a16:creationId xmlns:a16="http://schemas.microsoft.com/office/drawing/2014/main" id="{8BD91223-C602-F936-D927-535FAC0EA965}"/>
              </a:ext>
            </a:extLst>
          </p:cNvPr>
          <p:cNvSpPr/>
          <p:nvPr/>
        </p:nvSpPr>
        <p:spPr>
          <a:xfrm>
            <a:off x="5098543" y="2681690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1586C886-3ACF-97A7-3E0C-30609D2EEAB4}"/>
              </a:ext>
            </a:extLst>
          </p:cNvPr>
          <p:cNvSpPr/>
          <p:nvPr/>
        </p:nvSpPr>
        <p:spPr>
          <a:xfrm>
            <a:off x="4503407" y="3292829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19363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358</Words>
  <Application>Microsoft Office PowerPoint</Application>
  <PresentationFormat>Benutzerdefiniert</PresentationFormat>
  <Paragraphs>77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25" baseType="lpstr">
      <vt:lpstr>Fredoka</vt:lpstr>
      <vt:lpstr>Wingdings</vt:lpstr>
      <vt:lpstr>Calibri</vt:lpstr>
      <vt:lpstr>Archivo Black</vt:lpstr>
      <vt:lpstr>Roboto Bold</vt:lpstr>
      <vt:lpstr>Canva Student Font</vt:lpstr>
      <vt:lpstr>Canva Sans</vt:lpstr>
      <vt:lpstr>Roboto Condensed</vt:lpstr>
      <vt:lpstr>Anton</vt:lpstr>
      <vt:lpstr>Roboto</vt:lpstr>
      <vt:lpstr>Adlery Pro</vt:lpstr>
      <vt:lpstr>Palatino Linotype</vt:lpstr>
      <vt:lpstr>Arial</vt:lpstr>
      <vt:lpstr>Universität Jena Blau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christine.nussbaum</cp:lastModifiedBy>
  <cp:revision>938</cp:revision>
  <cp:lastPrinted>2017-04-12T09:06:57Z</cp:lastPrinted>
  <dcterms:created xsi:type="dcterms:W3CDTF">2017-03-23T10:34:48Z</dcterms:created>
  <dcterms:modified xsi:type="dcterms:W3CDTF">2025-01-12T19:25:23Z</dcterms:modified>
</cp:coreProperties>
</file>